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370" r:id="rId7"/>
    <p:sldId id="375" r:id="rId8"/>
    <p:sldId id="373" r:id="rId9"/>
    <p:sldId id="377" r:id="rId10"/>
    <p:sldId id="324" r:id="rId11"/>
    <p:sldId id="382" r:id="rId12"/>
    <p:sldId id="378" r:id="rId13"/>
    <p:sldId id="381" r:id="rId14"/>
    <p:sldId id="380" r:id="rId15"/>
    <p:sldId id="383" r:id="rId16"/>
    <p:sldId id="38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3399"/>
    <a:srgbClr val="663300"/>
    <a:srgbClr val="FF00FF"/>
    <a:srgbClr val="006600"/>
    <a:srgbClr val="99CCFF"/>
    <a:srgbClr val="FF0000"/>
    <a:srgbClr val="66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532" autoAdjust="0"/>
  </p:normalViewPr>
  <p:slideViewPr>
    <p:cSldViewPr snapToGrid="0">
      <p:cViewPr varScale="1">
        <p:scale>
          <a:sx n="86" d="100"/>
          <a:sy n="86" d="100"/>
        </p:scale>
        <p:origin x="10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BF4EB-67CF-434B-A205-EEFA6B39B9D9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3DF09-847B-4636-A307-F0E19966F4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50192" y="1741232"/>
            <a:ext cx="8382000" cy="457357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</a:rPr>
              <a:t>College Technical Math 1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160" y="2420536"/>
            <a:ext cx="7315200" cy="945204"/>
          </a:xfrm>
        </p:spPr>
        <p:txBody>
          <a:bodyPr/>
          <a:lstStyle/>
          <a:p>
            <a:pPr eaLnBrk="1" hangingPunct="1"/>
            <a:r>
              <a:rPr lang="en-US" smtClean="0"/>
              <a:t>Unit 10</a:t>
            </a: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8293" y="3822952"/>
            <a:ext cx="8382000" cy="457357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r>
              <a:rPr lang="en-US" sz="4000" b="1" dirty="0" smtClean="0">
                <a:solidFill>
                  <a:srgbClr val="0070C0"/>
                </a:solidFill>
              </a:rPr>
              <a:t>College Technical Math 1b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6893" y="4531440"/>
            <a:ext cx="7315200" cy="94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Unit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Congruent</a:t>
            </a:r>
            <a:r>
              <a:rPr lang="en-US" sz="2800" dirty="0" smtClean="0"/>
              <a:t> Triangles – 3 Ways to Prove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428220"/>
            <a:ext cx="43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SAS: Side – Angle – Side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904026" y="4510669"/>
            <a:ext cx="40442" cy="637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750799" y="2877001"/>
            <a:ext cx="5871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Two Corresponding Pairs of Sides and the Included Angles Are Equal</a:t>
            </a:r>
            <a:endParaRPr lang="en-US" dirty="0"/>
          </a:p>
        </p:txBody>
      </p:sp>
      <p:sp>
        <p:nvSpPr>
          <p:cNvPr id="34" name="Isosceles Triangle 33"/>
          <p:cNvSpPr/>
          <p:nvPr/>
        </p:nvSpPr>
        <p:spPr bwMode="auto">
          <a:xfrm>
            <a:off x="1112847" y="4085126"/>
            <a:ext cx="2172220" cy="94311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52264" y="4556685"/>
            <a:ext cx="100499" cy="83792"/>
            <a:chOff x="2952264" y="4556685"/>
            <a:chExt cx="100499" cy="83792"/>
          </a:xfrm>
        </p:grpSpPr>
        <p:cxnSp>
          <p:nvCxnSpPr>
            <p:cNvPr id="28" name="Straight Connector 27"/>
            <p:cNvCxnSpPr/>
            <p:nvPr/>
          </p:nvCxnSpPr>
          <p:spPr bwMode="auto">
            <a:xfrm flipV="1">
              <a:off x="2952264" y="4556685"/>
              <a:ext cx="81449" cy="47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2971314" y="4593305"/>
              <a:ext cx="81449" cy="47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3822969" y="4082004"/>
            <a:ext cx="2172220" cy="943118"/>
            <a:chOff x="3822969" y="4050684"/>
            <a:chExt cx="2172220" cy="943118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822969" y="4050684"/>
              <a:ext cx="2172220" cy="943118"/>
            </a:xfrm>
            <a:prstGeom prst="triangle">
              <a:avLst>
                <a:gd name="adj" fmla="val 71778"/>
              </a:avLst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54982" y="4509513"/>
              <a:ext cx="100499" cy="83792"/>
              <a:chOff x="2952264" y="4556685"/>
              <a:chExt cx="100499" cy="83792"/>
            </a:xfrm>
          </p:grpSpPr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2952264" y="4556685"/>
                <a:ext cx="81449" cy="4717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2971314" y="4593305"/>
                <a:ext cx="81449" cy="4717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4" name="Straight Connector 63"/>
            <p:cNvCxnSpPr/>
            <p:nvPr/>
          </p:nvCxnSpPr>
          <p:spPr bwMode="auto">
            <a:xfrm>
              <a:off x="4604363" y="4478812"/>
              <a:ext cx="40442" cy="637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Arc 24"/>
          <p:cNvSpPr/>
          <p:nvPr/>
        </p:nvSpPr>
        <p:spPr bwMode="auto">
          <a:xfrm rot="9023754">
            <a:off x="2593912" y="4045922"/>
            <a:ext cx="163534" cy="139502"/>
          </a:xfrm>
          <a:prstGeom prst="arc">
            <a:avLst>
              <a:gd name="adj1" fmla="val 15789047"/>
              <a:gd name="adj2" fmla="val 728608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2626189" y="4151739"/>
            <a:ext cx="16228" cy="649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2653488" y="4156502"/>
            <a:ext cx="13911" cy="649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5303081" y="4040617"/>
            <a:ext cx="163534" cy="175552"/>
            <a:chOff x="2746312" y="4198322"/>
            <a:chExt cx="163534" cy="175552"/>
          </a:xfrm>
        </p:grpSpPr>
        <p:sp>
          <p:nvSpPr>
            <p:cNvPr id="29" name="Arc 28"/>
            <p:cNvSpPr/>
            <p:nvPr/>
          </p:nvSpPr>
          <p:spPr bwMode="auto">
            <a:xfrm rot="9023754">
              <a:off x="2746312" y="4198322"/>
              <a:ext cx="163534" cy="139502"/>
            </a:xfrm>
            <a:prstGeom prst="arc">
              <a:avLst>
                <a:gd name="adj1" fmla="val 15789047"/>
                <a:gd name="adj2" fmla="val 728608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H="1">
              <a:off x="2778589" y="4304139"/>
              <a:ext cx="16228" cy="649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>
              <a:off x="2805888" y="4308902"/>
              <a:ext cx="13911" cy="649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835869" y="485374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24903" y="48719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26268" y="377574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8993" y="379104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50323" y="487426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15679" y="488050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96235" y="4195087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4352909" y="4195092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3012038" y="4271145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5699200" y="4326003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47" name="TextBox 46"/>
          <p:cNvSpPr txBox="1"/>
          <p:nvPr/>
        </p:nvSpPr>
        <p:spPr>
          <a:xfrm>
            <a:off x="7040649" y="3849613"/>
            <a:ext cx="10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GIVEN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7088355" y="4255293"/>
            <a:ext cx="10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THEN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71389" y="4613884"/>
                <a:ext cx="17018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≌</m:t>
                    </m:r>
                  </m:oMath>
                </a14:m>
                <a:r>
                  <a:rPr lang="en-US" sz="2000" b="1" dirty="0" smtClean="0">
                    <a:latin typeface="Cambria Math"/>
                    <a:ea typeface="Cambria Math"/>
                  </a:rPr>
                  <a:t>∆DEF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389" y="4613884"/>
                <a:ext cx="1701876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430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>
            <a:stCxn id="47" idx="1"/>
          </p:cNvCxnSpPr>
          <p:nvPr/>
        </p:nvCxnSpPr>
        <p:spPr bwMode="auto">
          <a:xfrm flipH="1">
            <a:off x="6480313" y="4034279"/>
            <a:ext cx="560336" cy="1608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387452" y="4172220"/>
            <a:ext cx="699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95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52" name="TextBox 51"/>
          <p:cNvSpPr txBox="1"/>
          <p:nvPr/>
        </p:nvSpPr>
        <p:spPr>
          <a:xfrm>
            <a:off x="5097103" y="4188122"/>
            <a:ext cx="699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95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612473" y="5480961"/>
                <a:ext cx="1249316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𝐸𝐹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73" y="5480961"/>
                <a:ext cx="1249316" cy="4008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612473" y="5143567"/>
                <a:ext cx="1275349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𝐷𝐸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73" y="5143567"/>
                <a:ext cx="1275349" cy="4008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607206" y="5822866"/>
                <a:ext cx="1276119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𝑨𝑪</m:t>
                          </m:r>
                        </m:e>
                      </m:acc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𝑫𝑭</m:t>
                          </m:r>
                        </m:e>
                      </m:acc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06" y="5822866"/>
                <a:ext cx="1276119" cy="4008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𝑫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𝑪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𝑭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8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65" grpId="0"/>
      <p:bldP spid="66" grpId="0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Congruent</a:t>
            </a:r>
            <a:r>
              <a:rPr lang="en-US" sz="2800" dirty="0" smtClean="0"/>
              <a:t> Triangles – 3 Ways to Prove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428220"/>
            <a:ext cx="43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ASA: Angle – Side – Angle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904026" y="4510669"/>
            <a:ext cx="40442" cy="637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750798" y="2877001"/>
            <a:ext cx="6002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Two Corresponding Pairs of Angles and the Common (Included) Sides are Equal</a:t>
            </a:r>
            <a:endParaRPr lang="en-US" dirty="0"/>
          </a:p>
        </p:txBody>
      </p:sp>
      <p:sp>
        <p:nvSpPr>
          <p:cNvPr id="34" name="Isosceles Triangle 33"/>
          <p:cNvSpPr/>
          <p:nvPr/>
        </p:nvSpPr>
        <p:spPr bwMode="auto">
          <a:xfrm>
            <a:off x="1112847" y="4085126"/>
            <a:ext cx="2172220" cy="94311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3822969" y="4082004"/>
            <a:ext cx="2172220" cy="943118"/>
            <a:chOff x="3822969" y="4050684"/>
            <a:chExt cx="2172220" cy="943118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822969" y="4050684"/>
              <a:ext cx="2172220" cy="943118"/>
            </a:xfrm>
            <a:prstGeom prst="triangle">
              <a:avLst>
                <a:gd name="adj" fmla="val 71778"/>
              </a:avLst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4604363" y="4478812"/>
              <a:ext cx="40442" cy="637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Arc 24"/>
          <p:cNvSpPr/>
          <p:nvPr/>
        </p:nvSpPr>
        <p:spPr bwMode="auto">
          <a:xfrm rot="1785821">
            <a:off x="1193415" y="4912122"/>
            <a:ext cx="163534" cy="139502"/>
          </a:xfrm>
          <a:prstGeom prst="arc">
            <a:avLst>
              <a:gd name="adj1" fmla="val 16283109"/>
              <a:gd name="adj2" fmla="val 0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1317097" y="4959618"/>
            <a:ext cx="63692" cy="222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Arc 26"/>
          <p:cNvSpPr/>
          <p:nvPr/>
        </p:nvSpPr>
        <p:spPr bwMode="auto">
          <a:xfrm rot="1785821">
            <a:off x="3893862" y="4899384"/>
            <a:ext cx="163534" cy="139502"/>
          </a:xfrm>
          <a:prstGeom prst="arc">
            <a:avLst>
              <a:gd name="adj1" fmla="val 16283109"/>
              <a:gd name="adj2" fmla="val 0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4017544" y="4946880"/>
            <a:ext cx="63692" cy="222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Arc 29"/>
          <p:cNvSpPr/>
          <p:nvPr/>
        </p:nvSpPr>
        <p:spPr bwMode="auto">
          <a:xfrm rot="9023754">
            <a:off x="5303236" y="4031312"/>
            <a:ext cx="163534" cy="139502"/>
          </a:xfrm>
          <a:prstGeom prst="arc">
            <a:avLst>
              <a:gd name="adj1" fmla="val 15789047"/>
              <a:gd name="adj2" fmla="val 728608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5335513" y="4137129"/>
            <a:ext cx="16228" cy="649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5362812" y="4141892"/>
            <a:ext cx="13911" cy="649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2593814" y="4049353"/>
            <a:ext cx="163534" cy="175552"/>
            <a:chOff x="3455386" y="4224542"/>
            <a:chExt cx="163534" cy="175552"/>
          </a:xfrm>
        </p:grpSpPr>
        <p:sp>
          <p:nvSpPr>
            <p:cNvPr id="36" name="Arc 35"/>
            <p:cNvSpPr/>
            <p:nvPr/>
          </p:nvSpPr>
          <p:spPr bwMode="auto">
            <a:xfrm rot="9023754">
              <a:off x="3455386" y="4224542"/>
              <a:ext cx="163534" cy="139502"/>
            </a:xfrm>
            <a:prstGeom prst="arc">
              <a:avLst>
                <a:gd name="adj1" fmla="val 15789047"/>
                <a:gd name="adj2" fmla="val 728608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 flipH="1">
              <a:off x="3487663" y="4330359"/>
              <a:ext cx="16228" cy="649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>
              <a:off x="3514962" y="4335122"/>
              <a:ext cx="13911" cy="649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835869" y="485374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24903" y="48719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26268" y="377574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08993" y="379104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50323" y="487426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15679" y="488050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96235" y="4195087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sp>
        <p:nvSpPr>
          <p:cNvPr id="48" name="TextBox 47"/>
          <p:cNvSpPr txBox="1"/>
          <p:nvPr/>
        </p:nvSpPr>
        <p:spPr>
          <a:xfrm>
            <a:off x="4352909" y="4195092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sp>
        <p:nvSpPr>
          <p:cNvPr id="49" name="TextBox 48"/>
          <p:cNvSpPr txBox="1"/>
          <p:nvPr/>
        </p:nvSpPr>
        <p:spPr>
          <a:xfrm>
            <a:off x="7040649" y="3849613"/>
            <a:ext cx="10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GIVEN</a:t>
            </a:r>
            <a:endParaRPr lang="en-US" sz="1800" dirty="0"/>
          </a:p>
        </p:txBody>
      </p:sp>
      <p:sp>
        <p:nvSpPr>
          <p:cNvPr id="50" name="TextBox 49"/>
          <p:cNvSpPr txBox="1"/>
          <p:nvPr/>
        </p:nvSpPr>
        <p:spPr>
          <a:xfrm>
            <a:off x="7088355" y="4255293"/>
            <a:ext cx="10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THEN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771389" y="4613884"/>
                <a:ext cx="17018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≌</m:t>
                    </m:r>
                  </m:oMath>
                </a14:m>
                <a:r>
                  <a:rPr lang="en-US" sz="2000" b="1" dirty="0" smtClean="0">
                    <a:latin typeface="Cambria Math"/>
                    <a:ea typeface="Cambria Math"/>
                  </a:rPr>
                  <a:t>∆DEF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389" y="4613884"/>
                <a:ext cx="1701876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430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2387452" y="4172220"/>
            <a:ext cx="699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95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53" name="TextBox 52"/>
          <p:cNvSpPr txBox="1"/>
          <p:nvPr/>
        </p:nvSpPr>
        <p:spPr>
          <a:xfrm>
            <a:off x="5097103" y="4188122"/>
            <a:ext cx="699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95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54" name="TextBox 53"/>
          <p:cNvSpPr txBox="1"/>
          <p:nvPr/>
        </p:nvSpPr>
        <p:spPr>
          <a:xfrm>
            <a:off x="1436212" y="4734571"/>
            <a:ext cx="699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sp>
        <p:nvSpPr>
          <p:cNvPr id="65" name="TextBox 64"/>
          <p:cNvSpPr txBox="1"/>
          <p:nvPr/>
        </p:nvSpPr>
        <p:spPr>
          <a:xfrm>
            <a:off x="4156682" y="4742522"/>
            <a:ext cx="699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</a:t>
            </a:r>
            <a:r>
              <a:rPr lang="en-US" sz="1600" baseline="30000" dirty="0" smtClean="0"/>
              <a:t>o</a:t>
            </a:r>
            <a:endParaRPr lang="en-US" sz="1600" baseline="30000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 flipH="1">
            <a:off x="6480313" y="4034279"/>
            <a:ext cx="560336" cy="1608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1612473" y="5143567"/>
                <a:ext cx="1275349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𝐷𝐸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73" y="5143567"/>
                <a:ext cx="1275349" cy="4008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612473" y="5480961"/>
                <a:ext cx="1268103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𝑩𝑪</m:t>
                          </m:r>
                        </m:e>
                      </m:acc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𝑬𝑭</m:t>
                          </m:r>
                        </m:e>
                      </m:acc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73" y="5480961"/>
                <a:ext cx="1268103" cy="4008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607206" y="5822866"/>
                <a:ext cx="1276119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𝑨𝑪</m:t>
                          </m:r>
                        </m:e>
                      </m:acc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𝑫𝑭</m:t>
                          </m:r>
                        </m:e>
                      </m:acc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06" y="5822866"/>
                <a:ext cx="1276119" cy="4008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𝑪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𝑭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13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5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Isosceles Triangle 34"/>
          <p:cNvSpPr/>
          <p:nvPr/>
        </p:nvSpPr>
        <p:spPr bwMode="auto">
          <a:xfrm>
            <a:off x="3822968" y="3746960"/>
            <a:ext cx="2974482" cy="126194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Similar</a:t>
            </a:r>
            <a:r>
              <a:rPr lang="en-US" sz="2800" dirty="0" smtClean="0"/>
              <a:t> Triangles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889885"/>
            <a:ext cx="583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Corresponding Sides </a:t>
            </a:r>
            <a:r>
              <a:rPr lang="en-US" u="sng" dirty="0" smtClean="0"/>
              <a:t>Proportional</a:t>
            </a:r>
            <a:endParaRPr lang="en-US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1354019" y="2428220"/>
            <a:ext cx="459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Corresponding Angles Equal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918705" y="4846540"/>
            <a:ext cx="256577" cy="186662"/>
            <a:chOff x="6756080" y="5458256"/>
            <a:chExt cx="187374" cy="139502"/>
          </a:xfrm>
        </p:grpSpPr>
        <p:sp>
          <p:nvSpPr>
            <p:cNvPr id="42" name="Arc 41"/>
            <p:cNvSpPr/>
            <p:nvPr/>
          </p:nvSpPr>
          <p:spPr bwMode="auto">
            <a:xfrm rot="1785821">
              <a:off x="6756080" y="5458256"/>
              <a:ext cx="163534" cy="139502"/>
            </a:xfrm>
            <a:prstGeom prst="arc">
              <a:avLst>
                <a:gd name="adj1" fmla="val 16283109"/>
                <a:gd name="adj2" fmla="val 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V="1">
              <a:off x="6879762" y="5505752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1" name="Group 70"/>
          <p:cNvGrpSpPr/>
          <p:nvPr/>
        </p:nvGrpSpPr>
        <p:grpSpPr>
          <a:xfrm>
            <a:off x="5849939" y="3676650"/>
            <a:ext cx="223932" cy="234899"/>
            <a:chOff x="5303236" y="4005118"/>
            <a:chExt cx="163534" cy="175552"/>
          </a:xfrm>
        </p:grpSpPr>
        <p:sp>
          <p:nvSpPr>
            <p:cNvPr id="51" name="Arc 50"/>
            <p:cNvSpPr/>
            <p:nvPr/>
          </p:nvSpPr>
          <p:spPr bwMode="auto">
            <a:xfrm rot="9023754">
              <a:off x="5303236" y="4005118"/>
              <a:ext cx="163534" cy="139502"/>
            </a:xfrm>
            <a:prstGeom prst="arc">
              <a:avLst>
                <a:gd name="adj1" fmla="val 15789047"/>
                <a:gd name="adj2" fmla="val 728608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H="1">
              <a:off x="5335513" y="4110935"/>
              <a:ext cx="16228" cy="649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H="1">
              <a:off x="5362812" y="4115698"/>
              <a:ext cx="13911" cy="649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6611257" y="4857790"/>
            <a:ext cx="208642" cy="222633"/>
            <a:chOff x="5837786" y="4871177"/>
            <a:chExt cx="152368" cy="166385"/>
          </a:xfrm>
        </p:grpSpPr>
        <p:grpSp>
          <p:nvGrpSpPr>
            <p:cNvPr id="29" name="Group 28"/>
            <p:cNvGrpSpPr/>
            <p:nvPr/>
          </p:nvGrpSpPr>
          <p:grpSpPr>
            <a:xfrm>
              <a:off x="5837786" y="4871177"/>
              <a:ext cx="152368" cy="166385"/>
              <a:chOff x="5837786" y="4871177"/>
              <a:chExt cx="152368" cy="166385"/>
            </a:xfrm>
          </p:grpSpPr>
          <p:sp>
            <p:nvSpPr>
              <p:cNvPr id="48" name="Arc 47"/>
              <p:cNvSpPr/>
              <p:nvPr/>
            </p:nvSpPr>
            <p:spPr bwMode="auto">
              <a:xfrm rot="15361498">
                <a:off x="5838636" y="4886044"/>
                <a:ext cx="163534" cy="139502"/>
              </a:xfrm>
              <a:prstGeom prst="arc">
                <a:avLst>
                  <a:gd name="adj1" fmla="val 16425653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 bwMode="auto">
              <a:xfrm rot="14016335" flipV="1">
                <a:off x="5835835" y="4891895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rot="14016335" flipV="1">
                <a:off x="5817068" y="4925000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9" name="Straight Connector 68"/>
            <p:cNvCxnSpPr/>
            <p:nvPr/>
          </p:nvCxnSpPr>
          <p:spPr bwMode="auto">
            <a:xfrm rot="14016335" flipV="1">
              <a:off x="5824210" y="4906757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" name="Isosceles Triangle 33"/>
          <p:cNvSpPr/>
          <p:nvPr/>
        </p:nvSpPr>
        <p:spPr bwMode="auto">
          <a:xfrm>
            <a:off x="1112847" y="4085126"/>
            <a:ext cx="2172220" cy="94311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193415" y="4912122"/>
            <a:ext cx="187374" cy="139502"/>
            <a:chOff x="6756080" y="5458256"/>
            <a:chExt cx="187374" cy="139502"/>
          </a:xfrm>
        </p:grpSpPr>
        <p:sp>
          <p:nvSpPr>
            <p:cNvPr id="66" name="Arc 65"/>
            <p:cNvSpPr/>
            <p:nvPr/>
          </p:nvSpPr>
          <p:spPr bwMode="auto">
            <a:xfrm rot="1785821">
              <a:off x="6756080" y="5458256"/>
              <a:ext cx="163534" cy="139502"/>
            </a:xfrm>
            <a:prstGeom prst="arc">
              <a:avLst>
                <a:gd name="adj1" fmla="val 16283109"/>
                <a:gd name="adj2" fmla="val 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V="1">
              <a:off x="6879762" y="5505752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Group 75"/>
          <p:cNvGrpSpPr/>
          <p:nvPr/>
        </p:nvGrpSpPr>
        <p:grpSpPr>
          <a:xfrm>
            <a:off x="2593912" y="4045922"/>
            <a:ext cx="163534" cy="175552"/>
            <a:chOff x="5303236" y="4005118"/>
            <a:chExt cx="163534" cy="175552"/>
          </a:xfrm>
        </p:grpSpPr>
        <p:sp>
          <p:nvSpPr>
            <p:cNvPr id="77" name="Arc 76"/>
            <p:cNvSpPr/>
            <p:nvPr/>
          </p:nvSpPr>
          <p:spPr bwMode="auto">
            <a:xfrm rot="9023754">
              <a:off x="5303236" y="4005118"/>
              <a:ext cx="163534" cy="139502"/>
            </a:xfrm>
            <a:prstGeom prst="arc">
              <a:avLst>
                <a:gd name="adj1" fmla="val 15789047"/>
                <a:gd name="adj2" fmla="val 728608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flipH="1">
              <a:off x="5335513" y="4110935"/>
              <a:ext cx="16228" cy="649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flipH="1">
              <a:off x="5362812" y="4115698"/>
              <a:ext cx="13911" cy="649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3147309" y="4924119"/>
            <a:ext cx="152368" cy="166385"/>
            <a:chOff x="5837786" y="4871177"/>
            <a:chExt cx="152368" cy="166385"/>
          </a:xfrm>
        </p:grpSpPr>
        <p:grpSp>
          <p:nvGrpSpPr>
            <p:cNvPr id="81" name="Group 80"/>
            <p:cNvGrpSpPr/>
            <p:nvPr/>
          </p:nvGrpSpPr>
          <p:grpSpPr>
            <a:xfrm>
              <a:off x="5837786" y="4871177"/>
              <a:ext cx="152368" cy="166385"/>
              <a:chOff x="5837786" y="4871177"/>
              <a:chExt cx="152368" cy="166385"/>
            </a:xfrm>
          </p:grpSpPr>
          <p:sp>
            <p:nvSpPr>
              <p:cNvPr id="83" name="Arc 82"/>
              <p:cNvSpPr/>
              <p:nvPr/>
            </p:nvSpPr>
            <p:spPr bwMode="auto">
              <a:xfrm rot="15361498">
                <a:off x="5838636" y="4886044"/>
                <a:ext cx="163534" cy="139502"/>
              </a:xfrm>
              <a:prstGeom prst="arc">
                <a:avLst>
                  <a:gd name="adj1" fmla="val 16425653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14016335" flipV="1">
                <a:off x="5835835" y="4891895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14016335" flipV="1">
                <a:off x="5817068" y="4925000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2" name="Straight Connector 81"/>
            <p:cNvCxnSpPr/>
            <p:nvPr/>
          </p:nvCxnSpPr>
          <p:spPr bwMode="auto">
            <a:xfrm rot="14016335" flipV="1">
              <a:off x="5824210" y="4906757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835869" y="485374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24903" y="48719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44802" y="48719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89874" y="344293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08993" y="379104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389097" y="1966202"/>
                <a:ext cx="17483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∼</m:t>
                    </m:r>
                  </m:oMath>
                </a14:m>
                <a:r>
                  <a:rPr lang="en-US" sz="2000" dirty="0" smtClean="0">
                    <a:latin typeface="Cambria Math"/>
                    <a:ea typeface="Cambria Math"/>
                  </a:rPr>
                  <a:t> ∆DEF</a:t>
                </a:r>
                <a:endParaRPr lang="en-US" sz="20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097" y="1966202"/>
                <a:ext cx="1748364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692" r="-2787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6843495" y="492026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𝐹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2955795" y="428414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29607" y="411567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728682" y="421078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36514" y="405449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43818" y="472534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13445" y="470714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04612" y="5281835"/>
                <a:ext cx="412421" cy="619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612" y="5281835"/>
                <a:ext cx="412421" cy="6194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1671532" y="5253173"/>
                <a:ext cx="718402" cy="6767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532" y="5253173"/>
                <a:ext cx="718402" cy="67672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243599" y="5313504"/>
                <a:ext cx="723467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599" y="5313504"/>
                <a:ext cx="723467" cy="67326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52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2" grpId="0"/>
      <p:bldP spid="96" grpId="0"/>
      <p:bldP spid="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Similar</a:t>
            </a:r>
            <a:r>
              <a:rPr lang="en-US" sz="2800" dirty="0" smtClean="0"/>
              <a:t> Triangles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889885"/>
            <a:ext cx="583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Corresponding Sides </a:t>
            </a:r>
            <a:r>
              <a:rPr lang="en-US" u="sng" dirty="0" smtClean="0"/>
              <a:t>Proportional</a:t>
            </a:r>
            <a:endParaRPr lang="en-US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1354019" y="2428220"/>
            <a:ext cx="459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Corresponding Angles Equal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918705" y="4846540"/>
            <a:ext cx="256577" cy="186662"/>
            <a:chOff x="6756080" y="5458256"/>
            <a:chExt cx="187374" cy="139502"/>
          </a:xfrm>
        </p:grpSpPr>
        <p:sp>
          <p:nvSpPr>
            <p:cNvPr id="42" name="Arc 41"/>
            <p:cNvSpPr/>
            <p:nvPr/>
          </p:nvSpPr>
          <p:spPr bwMode="auto">
            <a:xfrm rot="1785821">
              <a:off x="6756080" y="5458256"/>
              <a:ext cx="163534" cy="139502"/>
            </a:xfrm>
            <a:prstGeom prst="arc">
              <a:avLst>
                <a:gd name="adj1" fmla="val 16283109"/>
                <a:gd name="adj2" fmla="val 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V="1">
              <a:off x="6879762" y="5505752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1" name="Group 70"/>
          <p:cNvGrpSpPr/>
          <p:nvPr/>
        </p:nvGrpSpPr>
        <p:grpSpPr>
          <a:xfrm>
            <a:off x="5849939" y="3676650"/>
            <a:ext cx="223932" cy="234899"/>
            <a:chOff x="5303236" y="4005118"/>
            <a:chExt cx="163534" cy="175552"/>
          </a:xfrm>
        </p:grpSpPr>
        <p:sp>
          <p:nvSpPr>
            <p:cNvPr id="51" name="Arc 50"/>
            <p:cNvSpPr/>
            <p:nvPr/>
          </p:nvSpPr>
          <p:spPr bwMode="auto">
            <a:xfrm rot="9023754">
              <a:off x="5303236" y="4005118"/>
              <a:ext cx="163534" cy="139502"/>
            </a:xfrm>
            <a:prstGeom prst="arc">
              <a:avLst>
                <a:gd name="adj1" fmla="val 15789047"/>
                <a:gd name="adj2" fmla="val 728608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H="1">
              <a:off x="5335513" y="4110935"/>
              <a:ext cx="16228" cy="649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H="1">
              <a:off x="5362812" y="4115698"/>
              <a:ext cx="13911" cy="649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6611257" y="4857790"/>
            <a:ext cx="208642" cy="222633"/>
            <a:chOff x="5837786" y="4871177"/>
            <a:chExt cx="152368" cy="166385"/>
          </a:xfrm>
        </p:grpSpPr>
        <p:grpSp>
          <p:nvGrpSpPr>
            <p:cNvPr id="29" name="Group 28"/>
            <p:cNvGrpSpPr/>
            <p:nvPr/>
          </p:nvGrpSpPr>
          <p:grpSpPr>
            <a:xfrm>
              <a:off x="5837786" y="4871177"/>
              <a:ext cx="152368" cy="166385"/>
              <a:chOff x="5837786" y="4871177"/>
              <a:chExt cx="152368" cy="166385"/>
            </a:xfrm>
          </p:grpSpPr>
          <p:sp>
            <p:nvSpPr>
              <p:cNvPr id="48" name="Arc 47"/>
              <p:cNvSpPr/>
              <p:nvPr/>
            </p:nvSpPr>
            <p:spPr bwMode="auto">
              <a:xfrm rot="15361498">
                <a:off x="5838636" y="4886044"/>
                <a:ext cx="163534" cy="139502"/>
              </a:xfrm>
              <a:prstGeom prst="arc">
                <a:avLst>
                  <a:gd name="adj1" fmla="val 16425653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 bwMode="auto">
              <a:xfrm rot="14016335" flipV="1">
                <a:off x="5835835" y="4891895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rot="14016335" flipV="1">
                <a:off x="5817068" y="4925000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9" name="Straight Connector 68"/>
            <p:cNvCxnSpPr/>
            <p:nvPr/>
          </p:nvCxnSpPr>
          <p:spPr bwMode="auto">
            <a:xfrm rot="14016335" flipV="1">
              <a:off x="5824210" y="4906757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1193415" y="4912122"/>
            <a:ext cx="187374" cy="139502"/>
            <a:chOff x="6756080" y="5458256"/>
            <a:chExt cx="187374" cy="139502"/>
          </a:xfrm>
        </p:grpSpPr>
        <p:sp>
          <p:nvSpPr>
            <p:cNvPr id="66" name="Arc 65"/>
            <p:cNvSpPr/>
            <p:nvPr/>
          </p:nvSpPr>
          <p:spPr bwMode="auto">
            <a:xfrm rot="1785821">
              <a:off x="6756080" y="5458256"/>
              <a:ext cx="163534" cy="139502"/>
            </a:xfrm>
            <a:prstGeom prst="arc">
              <a:avLst>
                <a:gd name="adj1" fmla="val 16283109"/>
                <a:gd name="adj2" fmla="val 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V="1">
              <a:off x="6879762" y="5505752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Group 75"/>
          <p:cNvGrpSpPr/>
          <p:nvPr/>
        </p:nvGrpSpPr>
        <p:grpSpPr>
          <a:xfrm>
            <a:off x="2593912" y="4045922"/>
            <a:ext cx="163534" cy="175552"/>
            <a:chOff x="5303236" y="4005118"/>
            <a:chExt cx="163534" cy="175552"/>
          </a:xfrm>
        </p:grpSpPr>
        <p:sp>
          <p:nvSpPr>
            <p:cNvPr id="77" name="Arc 76"/>
            <p:cNvSpPr/>
            <p:nvPr/>
          </p:nvSpPr>
          <p:spPr bwMode="auto">
            <a:xfrm rot="9023754">
              <a:off x="5303236" y="4005118"/>
              <a:ext cx="163534" cy="139502"/>
            </a:xfrm>
            <a:prstGeom prst="arc">
              <a:avLst>
                <a:gd name="adj1" fmla="val 15789047"/>
                <a:gd name="adj2" fmla="val 728608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flipH="1">
              <a:off x="5335513" y="4110935"/>
              <a:ext cx="16228" cy="649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flipH="1">
              <a:off x="5362812" y="4115698"/>
              <a:ext cx="13911" cy="649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3147309" y="4924119"/>
            <a:ext cx="152368" cy="166385"/>
            <a:chOff x="5837786" y="4871177"/>
            <a:chExt cx="152368" cy="166385"/>
          </a:xfrm>
        </p:grpSpPr>
        <p:grpSp>
          <p:nvGrpSpPr>
            <p:cNvPr id="81" name="Group 80"/>
            <p:cNvGrpSpPr/>
            <p:nvPr/>
          </p:nvGrpSpPr>
          <p:grpSpPr>
            <a:xfrm>
              <a:off x="5837786" y="4871177"/>
              <a:ext cx="152368" cy="166385"/>
              <a:chOff x="5837786" y="4871177"/>
              <a:chExt cx="152368" cy="166385"/>
            </a:xfrm>
          </p:grpSpPr>
          <p:sp>
            <p:nvSpPr>
              <p:cNvPr id="83" name="Arc 82"/>
              <p:cNvSpPr/>
              <p:nvPr/>
            </p:nvSpPr>
            <p:spPr bwMode="auto">
              <a:xfrm rot="15361498">
                <a:off x="5838636" y="4886044"/>
                <a:ext cx="163534" cy="139502"/>
              </a:xfrm>
              <a:prstGeom prst="arc">
                <a:avLst>
                  <a:gd name="adj1" fmla="val 16425653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14016335" flipV="1">
                <a:off x="5835835" y="4891895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14016335" flipV="1">
                <a:off x="5817068" y="4925000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2" name="Straight Connector 81"/>
            <p:cNvCxnSpPr/>
            <p:nvPr/>
          </p:nvCxnSpPr>
          <p:spPr bwMode="auto">
            <a:xfrm rot="14016335" flipV="1">
              <a:off x="5824210" y="4906757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835869" y="485374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24903" y="48719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44802" y="48719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89874" y="344293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08993" y="379104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068464" y="3634748"/>
                <a:ext cx="17483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∼</m:t>
                    </m:r>
                  </m:oMath>
                </a14:m>
                <a:r>
                  <a:rPr lang="en-US" sz="2000" dirty="0" smtClean="0">
                    <a:latin typeface="Cambria Math"/>
                    <a:ea typeface="Cambria Math"/>
                  </a:rPr>
                  <a:t> ∆DEF</a:t>
                </a:r>
                <a:endParaRPr lang="en-US" sz="20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464" y="3634748"/>
                <a:ext cx="1748364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314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6843495" y="492026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955795" y="4284144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29607" y="4115673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728682" y="421078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736514" y="405449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43818" y="472534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313445" y="4707141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</a:t>
            </a:r>
            <a:endParaRPr lang="en-US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04612" y="5281835"/>
                <a:ext cx="412421" cy="67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612" y="5281835"/>
                <a:ext cx="412421" cy="6705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1671532" y="5253173"/>
                <a:ext cx="860235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532" y="5253173"/>
                <a:ext cx="860235" cy="67056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7422881" y="3314924"/>
            <a:ext cx="10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GIVEN</a:t>
            </a:r>
            <a:endParaRPr lang="en-US" sz="1800" dirty="0"/>
          </a:p>
        </p:txBody>
      </p:sp>
      <p:sp>
        <p:nvSpPr>
          <p:cNvPr id="57" name="TextBox 56"/>
          <p:cNvSpPr txBox="1"/>
          <p:nvPr/>
        </p:nvSpPr>
        <p:spPr>
          <a:xfrm>
            <a:off x="7556231" y="4030172"/>
            <a:ext cx="10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AND</a:t>
            </a:r>
            <a:endParaRPr lang="en-US" sz="1800" dirty="0"/>
          </a:p>
        </p:txBody>
      </p:sp>
      <p:sp>
        <p:nvSpPr>
          <p:cNvPr id="58" name="TextBox 57"/>
          <p:cNvSpPr txBox="1"/>
          <p:nvPr/>
        </p:nvSpPr>
        <p:spPr>
          <a:xfrm>
            <a:off x="7210106" y="4389250"/>
            <a:ext cx="7515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 = 3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34725" y="4750507"/>
            <a:ext cx="702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 = 6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101520" y="4747940"/>
            <a:ext cx="8741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 = 10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95047" y="4380342"/>
            <a:ext cx="7217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 = ?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953883" y="4275564"/>
            <a:ext cx="7515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 = 3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143533" y="4723119"/>
            <a:ext cx="702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 = 6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>
            <a:off x="1112847" y="4085126"/>
            <a:ext cx="2172220" cy="94311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09442" y="4702106"/>
            <a:ext cx="8741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 = 10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332875" y="4113377"/>
            <a:ext cx="7217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 = ?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 bwMode="auto">
          <a:xfrm>
            <a:off x="3822968" y="3746960"/>
            <a:ext cx="2974482" cy="126194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4525" y="5386254"/>
            <a:ext cx="1971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⇨  </a:t>
            </a:r>
            <a:r>
              <a:rPr lang="en-US" i="1" dirty="0" smtClean="0">
                <a:latin typeface="Cambria Math"/>
                <a:ea typeface="Cambria Math"/>
              </a:rPr>
              <a:t>d</a:t>
            </a:r>
            <a:r>
              <a:rPr lang="en-US" dirty="0" smtClean="0">
                <a:latin typeface="Cambria Math"/>
                <a:ea typeface="Cambria Math"/>
              </a:rPr>
              <a:t>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3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2" grpId="0"/>
      <p:bldP spid="96" grpId="0"/>
      <p:bldP spid="55" grpId="0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98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362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18.1</a:t>
            </a:r>
            <a:r>
              <a:rPr lang="en-US" sz="2800" dirty="0" smtClean="0"/>
              <a:t>: Special Triangle Relationships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18.2</a:t>
            </a:r>
            <a:r>
              <a:rPr lang="en-US" sz="2800" dirty="0" smtClean="0"/>
              <a:t>: The Pythagorean Theorem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18.3</a:t>
            </a:r>
            <a:r>
              <a:rPr lang="en-US" sz="2800" dirty="0" smtClean="0"/>
              <a:t>: Inscribed and Circumscribed Regular </a:t>
            </a:r>
          </a:p>
          <a:p>
            <a:r>
              <a:rPr lang="en-US" sz="2800" dirty="0" smtClean="0"/>
              <a:t>              Polygons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19.1</a:t>
            </a:r>
            <a:r>
              <a:rPr lang="en-US" sz="2800" dirty="0" smtClean="0"/>
              <a:t>: Right Triangle Trigonometry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19.2</a:t>
            </a:r>
            <a:r>
              <a:rPr lang="en-US" sz="2800" dirty="0" smtClean="0"/>
              <a:t>: Solving Triangles Using Trig Functions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25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362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18.1</a:t>
            </a:r>
            <a:r>
              <a:rPr lang="en-US" sz="2800" dirty="0" smtClean="0"/>
              <a:t>: Special Triangle Relationships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18.2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 The Pythagorean Theorem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18.3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 Inscribed and Circumscribed Regular 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              Polygons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19.1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 Right Triangle Trigonometry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19.2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: Solving Triangles Using Trig Functions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Standard Labeling Convention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85349" y="2450764"/>
            <a:ext cx="556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b="1" i="1" dirty="0" smtClean="0"/>
              <a:t>CAPITAL</a:t>
            </a:r>
            <a:r>
              <a:rPr lang="en-US" dirty="0" smtClean="0"/>
              <a:t> Letters for Angles</a:t>
            </a:r>
            <a:endParaRPr lang="en-US" dirty="0"/>
          </a:p>
        </p:txBody>
      </p:sp>
      <p:sp>
        <p:nvSpPr>
          <p:cNvPr id="2" name="Isosceles Triangle 1"/>
          <p:cNvSpPr/>
          <p:nvPr/>
        </p:nvSpPr>
        <p:spPr bwMode="auto">
          <a:xfrm>
            <a:off x="2267412" y="4555011"/>
            <a:ext cx="2490281" cy="1177047"/>
          </a:xfrm>
          <a:prstGeom prst="triangle">
            <a:avLst>
              <a:gd name="adj" fmla="val 67914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9657" y="5566710"/>
            <a:ext cx="603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85349" y="2912429"/>
            <a:ext cx="556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</a:t>
            </a:r>
            <a:r>
              <a:rPr lang="en-US" b="1" i="1" dirty="0" smtClean="0"/>
              <a:t>lower case </a:t>
            </a:r>
            <a:r>
              <a:rPr lang="en-US" dirty="0" smtClean="0"/>
              <a:t>Letters for Sides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2872809" y="4740606"/>
            <a:ext cx="404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985348" y="3388300"/>
            <a:ext cx="7510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Letters for Angles &amp; Opposite Sides </a:t>
            </a:r>
            <a:r>
              <a:rPr lang="en-US" u="sng" dirty="0" smtClean="0"/>
              <a:t>Correspond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757693" y="5566710"/>
            <a:ext cx="603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3563925" y="5732058"/>
            <a:ext cx="404214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91939" y="4199313"/>
            <a:ext cx="603115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4388433" y="4882652"/>
            <a:ext cx="404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848529" y="4777544"/>
            <a:ext cx="2312566" cy="1189276"/>
            <a:chOff x="2848529" y="4777544"/>
            <a:chExt cx="2312566" cy="1189276"/>
          </a:xfrm>
        </p:grpSpPr>
        <p:grpSp>
          <p:nvGrpSpPr>
            <p:cNvPr id="31" name="Group 30"/>
            <p:cNvGrpSpPr/>
            <p:nvPr/>
          </p:nvGrpSpPr>
          <p:grpSpPr>
            <a:xfrm>
              <a:off x="2848529" y="4777544"/>
              <a:ext cx="1976385" cy="847761"/>
              <a:chOff x="2848529" y="4777544"/>
              <a:chExt cx="1976385" cy="847761"/>
            </a:xfrm>
          </p:grpSpPr>
          <p:sp>
            <p:nvSpPr>
              <p:cNvPr id="36" name="Oval 35"/>
              <p:cNvSpPr/>
              <p:nvPr/>
            </p:nvSpPr>
            <p:spPr bwMode="auto">
              <a:xfrm>
                <a:off x="2848529" y="4777544"/>
                <a:ext cx="328520" cy="332459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99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40" name="Straight Arrow Connector 39"/>
              <p:cNvCxnSpPr>
                <a:stCxn id="34" idx="1"/>
              </p:cNvCxnSpPr>
              <p:nvPr/>
            </p:nvCxnSpPr>
            <p:spPr bwMode="auto">
              <a:xfrm flipH="1" flipV="1">
                <a:off x="3149753" y="4943773"/>
                <a:ext cx="1675161" cy="681532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99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</p:grpSp>
        <p:sp>
          <p:nvSpPr>
            <p:cNvPr id="34" name="Oval 33"/>
            <p:cNvSpPr/>
            <p:nvPr/>
          </p:nvSpPr>
          <p:spPr bwMode="auto">
            <a:xfrm>
              <a:off x="4767235" y="5566710"/>
              <a:ext cx="393860" cy="400110"/>
            </a:xfrm>
            <a:prstGeom prst="ellipse">
              <a:avLst/>
            </a:prstGeom>
            <a:noFill/>
            <a:ln w="1905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48913" y="4170441"/>
            <a:ext cx="722836" cy="1942136"/>
            <a:chOff x="3548913" y="4170441"/>
            <a:chExt cx="722836" cy="1942136"/>
          </a:xfrm>
        </p:grpSpPr>
        <p:sp>
          <p:nvSpPr>
            <p:cNvPr id="42" name="Oval 41"/>
            <p:cNvSpPr/>
            <p:nvPr/>
          </p:nvSpPr>
          <p:spPr bwMode="auto">
            <a:xfrm>
              <a:off x="3863785" y="4170441"/>
              <a:ext cx="407964" cy="400110"/>
            </a:xfrm>
            <a:prstGeom prst="ellipse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548913" y="4570551"/>
              <a:ext cx="518854" cy="1542026"/>
              <a:chOff x="3548913" y="4570551"/>
              <a:chExt cx="518854" cy="1542026"/>
            </a:xfrm>
          </p:grpSpPr>
          <p:sp>
            <p:nvSpPr>
              <p:cNvPr id="44" name="Oval 43"/>
              <p:cNvSpPr/>
              <p:nvPr/>
            </p:nvSpPr>
            <p:spPr bwMode="auto">
              <a:xfrm>
                <a:off x="3548913" y="5780118"/>
                <a:ext cx="328520" cy="332459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45" name="Straight Arrow Connector 44"/>
              <p:cNvCxnSpPr>
                <a:endCxn id="44" idx="7"/>
              </p:cNvCxnSpPr>
              <p:nvPr/>
            </p:nvCxnSpPr>
            <p:spPr bwMode="auto">
              <a:xfrm flipH="1">
                <a:off x="3829322" y="4570551"/>
                <a:ext cx="238445" cy="1258254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FF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</p:grpSp>
      </p:grpSp>
      <p:grpSp>
        <p:nvGrpSpPr>
          <p:cNvPr id="46" name="Group 45"/>
          <p:cNvGrpSpPr/>
          <p:nvPr/>
        </p:nvGrpSpPr>
        <p:grpSpPr>
          <a:xfrm>
            <a:off x="1856095" y="4930125"/>
            <a:ext cx="2871409" cy="1036695"/>
            <a:chOff x="1856095" y="4930125"/>
            <a:chExt cx="2871409" cy="1036695"/>
          </a:xfrm>
        </p:grpSpPr>
        <p:sp>
          <p:nvSpPr>
            <p:cNvPr id="47" name="Oval 46"/>
            <p:cNvSpPr/>
            <p:nvPr/>
          </p:nvSpPr>
          <p:spPr bwMode="auto">
            <a:xfrm>
              <a:off x="1856095" y="5566710"/>
              <a:ext cx="393860" cy="40011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4398984" y="4930125"/>
              <a:ext cx="328520" cy="332459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49" name="Straight Arrow Connector 48"/>
            <p:cNvCxnSpPr>
              <a:endCxn id="48" idx="3"/>
            </p:cNvCxnSpPr>
            <p:nvPr/>
          </p:nvCxnSpPr>
          <p:spPr bwMode="auto">
            <a:xfrm flipV="1">
              <a:off x="2267412" y="5213897"/>
              <a:ext cx="2179683" cy="5528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3636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  <p:bldP spid="11" grpId="0"/>
      <p:bldP spid="15" grpId="0"/>
      <p:bldP spid="17" grpId="0"/>
      <p:bldP spid="14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</a:t>
            </a:r>
            <a:r>
              <a:rPr lang="en-US" sz="2800" b="1" dirty="0" smtClean="0"/>
              <a:t>ALL</a:t>
            </a:r>
            <a:r>
              <a:rPr lang="en-US" sz="2800" dirty="0" smtClean="0"/>
              <a:t> Triangles: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85349" y="2450764"/>
            <a:ext cx="556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three angles add up to 180</a:t>
            </a:r>
            <a:r>
              <a:rPr lang="en-US" baseline="30000" dirty="0" smtClean="0"/>
              <a:t>o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71498" y="3096315"/>
                <a:ext cx="3482107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 ∠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+ ∠</m:t>
                      </m:r>
                      <m:r>
                        <a:rPr lang="en-US" b="0" i="1" smtClean="0">
                          <a:solidFill>
                            <a:srgbClr val="009900"/>
                          </a:solidFill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180</m:t>
                      </m:r>
                      <m:r>
                        <a:rPr lang="en-US" b="0" i="1" baseline="30000" smtClean="0">
                          <a:latin typeface="Cambria Math"/>
                        </a:rPr>
                        <m:t>𝑜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498" y="3096315"/>
                <a:ext cx="3482107" cy="4531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891850" y="4202347"/>
            <a:ext cx="3433855" cy="1929821"/>
            <a:chOff x="1891850" y="4202347"/>
            <a:chExt cx="3433855" cy="1929821"/>
          </a:xfrm>
        </p:grpSpPr>
        <p:sp>
          <p:nvSpPr>
            <p:cNvPr id="5" name="TextBox 4"/>
            <p:cNvSpPr txBox="1"/>
            <p:nvPr/>
          </p:nvSpPr>
          <p:spPr>
            <a:xfrm>
              <a:off x="1891850" y="5569744"/>
              <a:ext cx="6031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A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6836" y="4202347"/>
              <a:ext cx="6031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</a:rPr>
                <a:t>B</a:t>
              </a:r>
              <a:endParaRPr lang="en-US" sz="2000" dirty="0">
                <a:solidFill>
                  <a:srgbClr val="0000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2590" y="5569744"/>
              <a:ext cx="6031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9900"/>
                  </a:solidFill>
                </a:rPr>
                <a:t>C</a:t>
              </a:r>
              <a:endParaRPr lang="en-US" sz="2000" dirty="0">
                <a:solidFill>
                  <a:srgbClr val="009900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 bwMode="auto">
            <a:xfrm>
              <a:off x="2267412" y="4555011"/>
              <a:ext cx="2490281" cy="1177047"/>
            </a:xfrm>
            <a:prstGeom prst="triangle">
              <a:avLst>
                <a:gd name="adj" fmla="val 6791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2872809" y="4740606"/>
              <a:ext cx="404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3563925" y="5732058"/>
              <a:ext cx="404214" cy="4001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4388433" y="4882652"/>
              <a:ext cx="404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2378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</a:t>
            </a:r>
            <a:r>
              <a:rPr lang="en-US" sz="2800" b="1" dirty="0" smtClean="0"/>
              <a:t>ALL</a:t>
            </a:r>
            <a:r>
              <a:rPr lang="en-US" sz="2800" dirty="0" smtClean="0"/>
              <a:t> Triangles: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85349" y="2450764"/>
            <a:ext cx="556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Longest side is opposite largest angle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05564" y="4202347"/>
            <a:ext cx="3433855" cy="1929821"/>
            <a:chOff x="1891850" y="4202347"/>
            <a:chExt cx="3433855" cy="1929821"/>
          </a:xfrm>
        </p:grpSpPr>
        <p:sp>
          <p:nvSpPr>
            <p:cNvPr id="5" name="TextBox 4"/>
            <p:cNvSpPr txBox="1"/>
            <p:nvPr/>
          </p:nvSpPr>
          <p:spPr>
            <a:xfrm>
              <a:off x="1891850" y="5569744"/>
              <a:ext cx="6031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56836" y="4202347"/>
              <a:ext cx="6031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2590" y="5569744"/>
              <a:ext cx="6031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5" name="Isosceles Triangle 14"/>
            <p:cNvSpPr/>
            <p:nvPr/>
          </p:nvSpPr>
          <p:spPr bwMode="auto">
            <a:xfrm>
              <a:off x="2267412" y="4555011"/>
              <a:ext cx="2490281" cy="1177047"/>
            </a:xfrm>
            <a:prstGeom prst="triangle">
              <a:avLst>
                <a:gd name="adj" fmla="val 67914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flipH="1">
              <a:off x="2872809" y="4740606"/>
              <a:ext cx="404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3563925" y="5732058"/>
              <a:ext cx="404214" cy="40011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4388433" y="4882652"/>
              <a:ext cx="404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85349" y="2912429"/>
            <a:ext cx="5561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Shortest side is opposite smallest angle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81126" y="4350655"/>
            <a:ext cx="2490281" cy="1381403"/>
            <a:chOff x="2281126" y="4350655"/>
            <a:chExt cx="2490281" cy="1381403"/>
          </a:xfrm>
        </p:grpSpPr>
        <p:cxnSp>
          <p:nvCxnSpPr>
            <p:cNvPr id="27" name="Straight Arrow Connector 26"/>
            <p:cNvCxnSpPr>
              <a:endCxn id="19" idx="0"/>
            </p:cNvCxnSpPr>
            <p:nvPr/>
          </p:nvCxnSpPr>
          <p:spPr bwMode="auto">
            <a:xfrm flipH="1">
              <a:off x="3779746" y="4779818"/>
              <a:ext cx="124039" cy="95224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9" name="Straight Connector 8"/>
            <p:cNvCxnSpPr>
              <a:stCxn id="15" idx="2"/>
              <a:endCxn id="15" idx="4"/>
            </p:cNvCxnSpPr>
            <p:nvPr/>
          </p:nvCxnSpPr>
          <p:spPr bwMode="auto">
            <a:xfrm>
              <a:off x="2281126" y="5732058"/>
              <a:ext cx="249028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Arc 6"/>
            <p:cNvSpPr/>
            <p:nvPr/>
          </p:nvSpPr>
          <p:spPr bwMode="auto">
            <a:xfrm rot="8443639">
              <a:off x="3707382" y="4350655"/>
              <a:ext cx="475534" cy="415637"/>
            </a:xfrm>
            <a:prstGeom prst="arc">
              <a:avLst>
                <a:gd name="adj1" fmla="val 16235627"/>
                <a:gd name="adj2" fmla="val 0"/>
              </a:avLst>
            </a:prstGeom>
            <a:noFill/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349085" y="4555011"/>
            <a:ext cx="2422322" cy="1254939"/>
            <a:chOff x="2349085" y="4555011"/>
            <a:chExt cx="2422322" cy="1254939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flipV="1">
              <a:off x="2775284" y="5213898"/>
              <a:ext cx="1626863" cy="35584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30" name="Arc 29"/>
            <p:cNvSpPr/>
            <p:nvPr/>
          </p:nvSpPr>
          <p:spPr bwMode="auto">
            <a:xfrm rot="2056644">
              <a:off x="2349085" y="5435758"/>
              <a:ext cx="430824" cy="374192"/>
            </a:xfrm>
            <a:prstGeom prst="arc">
              <a:avLst>
                <a:gd name="adj1" fmla="val 16235627"/>
                <a:gd name="adj2" fmla="val 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31" name="Straight Connector 30"/>
            <p:cNvCxnSpPr>
              <a:stCxn id="15" idx="0"/>
              <a:endCxn id="15" idx="4"/>
            </p:cNvCxnSpPr>
            <p:nvPr/>
          </p:nvCxnSpPr>
          <p:spPr bwMode="auto">
            <a:xfrm>
              <a:off x="3972375" y="4555011"/>
              <a:ext cx="799032" cy="1177047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5332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Classifying Triangles </a:t>
            </a:r>
            <a:r>
              <a:rPr lang="en-US" dirty="0" smtClean="0"/>
              <a:t>(by their sides)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0801" y="2411853"/>
            <a:ext cx="215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Scalene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70020" y="2411853"/>
            <a:ext cx="43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u="sng" dirty="0" smtClean="0"/>
              <a:t>No</a:t>
            </a:r>
            <a:r>
              <a:rPr lang="en-US" dirty="0" smtClean="0"/>
              <a:t> sides equal in length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1802" y="3636896"/>
            <a:ext cx="215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Isosceles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71022" y="3641524"/>
            <a:ext cx="43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u="sng" dirty="0" smtClean="0"/>
              <a:t>Two</a:t>
            </a:r>
            <a:r>
              <a:rPr lang="en-US" dirty="0" smtClean="0"/>
              <a:t> sides equal in length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0801" y="5115093"/>
            <a:ext cx="215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indent="-230188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Equilateral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98596" y="5119721"/>
            <a:ext cx="43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u="sng" dirty="0" smtClean="0"/>
              <a:t>All</a:t>
            </a:r>
            <a:r>
              <a:rPr lang="en-US" dirty="0" smtClean="0"/>
              <a:t> sides equal in length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 bwMode="auto">
          <a:xfrm>
            <a:off x="6531514" y="2334853"/>
            <a:ext cx="1314450" cy="538665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7" name="Isosceles Triangle 26"/>
          <p:cNvSpPr/>
          <p:nvPr/>
        </p:nvSpPr>
        <p:spPr bwMode="auto">
          <a:xfrm>
            <a:off x="6786054" y="4962307"/>
            <a:ext cx="885825" cy="614451"/>
          </a:xfrm>
          <a:prstGeom prst="triangle">
            <a:avLst>
              <a:gd name="adj" fmla="val 50575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26" name="Isosceles Triangle 25"/>
          <p:cNvSpPr/>
          <p:nvPr/>
        </p:nvSpPr>
        <p:spPr bwMode="auto">
          <a:xfrm>
            <a:off x="6745827" y="3336612"/>
            <a:ext cx="885825" cy="1071488"/>
          </a:xfrm>
          <a:prstGeom prst="triangle">
            <a:avLst>
              <a:gd name="adj" fmla="val 50575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926612" y="3863055"/>
            <a:ext cx="533731" cy="42925"/>
            <a:chOff x="6926612" y="3863055"/>
            <a:chExt cx="533731" cy="42925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6926612" y="3863055"/>
              <a:ext cx="80884" cy="325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7379459" y="3873455"/>
              <a:ext cx="80884" cy="325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6973650" y="5234104"/>
            <a:ext cx="519216" cy="384893"/>
            <a:chOff x="6973650" y="5234104"/>
            <a:chExt cx="519216" cy="384893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6973650" y="5237007"/>
              <a:ext cx="80884" cy="6361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V="1">
              <a:off x="7411982" y="5234104"/>
              <a:ext cx="80884" cy="6361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7238091" y="5532846"/>
              <a:ext cx="0" cy="8615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6756080" y="4911374"/>
            <a:ext cx="910092" cy="735246"/>
            <a:chOff x="6756080" y="4911374"/>
            <a:chExt cx="910092" cy="735246"/>
          </a:xfrm>
        </p:grpSpPr>
        <p:grpSp>
          <p:nvGrpSpPr>
            <p:cNvPr id="46" name="Group 45"/>
            <p:cNvGrpSpPr/>
            <p:nvPr/>
          </p:nvGrpSpPr>
          <p:grpSpPr>
            <a:xfrm>
              <a:off x="6756080" y="5458256"/>
              <a:ext cx="187374" cy="139502"/>
              <a:chOff x="6756080" y="5458256"/>
              <a:chExt cx="187374" cy="139502"/>
            </a:xfrm>
          </p:grpSpPr>
          <p:sp>
            <p:nvSpPr>
              <p:cNvPr id="42" name="Arc 41"/>
              <p:cNvSpPr/>
              <p:nvPr/>
            </p:nvSpPr>
            <p:spPr bwMode="auto">
              <a:xfrm rot="1785821">
                <a:off x="6756080" y="5458256"/>
                <a:ext cx="163534" cy="139502"/>
              </a:xfrm>
              <a:prstGeom prst="arc">
                <a:avLst>
                  <a:gd name="adj1" fmla="val 16283109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flipV="1">
                <a:off x="6879762" y="5505752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7" name="Group 46"/>
            <p:cNvGrpSpPr/>
            <p:nvPr/>
          </p:nvGrpSpPr>
          <p:grpSpPr>
            <a:xfrm rot="14016335">
              <a:off x="7502734" y="5483182"/>
              <a:ext cx="187374" cy="139502"/>
              <a:chOff x="6756080" y="5458256"/>
              <a:chExt cx="187374" cy="139502"/>
            </a:xfrm>
          </p:grpSpPr>
          <p:sp>
            <p:nvSpPr>
              <p:cNvPr id="48" name="Arc 47"/>
              <p:cNvSpPr/>
              <p:nvPr/>
            </p:nvSpPr>
            <p:spPr bwMode="auto">
              <a:xfrm rot="1785821">
                <a:off x="6756080" y="5458256"/>
                <a:ext cx="163534" cy="139502"/>
              </a:xfrm>
              <a:prstGeom prst="arc">
                <a:avLst>
                  <a:gd name="adj1" fmla="val 16283109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6879762" y="5505752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50" name="Group 49"/>
            <p:cNvGrpSpPr/>
            <p:nvPr/>
          </p:nvGrpSpPr>
          <p:grpSpPr>
            <a:xfrm rot="6549898">
              <a:off x="7143279" y="4935310"/>
              <a:ext cx="187374" cy="139502"/>
              <a:chOff x="6756080" y="5458256"/>
              <a:chExt cx="187374" cy="139502"/>
            </a:xfrm>
          </p:grpSpPr>
          <p:sp>
            <p:nvSpPr>
              <p:cNvPr id="51" name="Arc 50"/>
              <p:cNvSpPr/>
              <p:nvPr/>
            </p:nvSpPr>
            <p:spPr bwMode="auto">
              <a:xfrm rot="1785821">
                <a:off x="6756080" y="5458256"/>
                <a:ext cx="163534" cy="139502"/>
              </a:xfrm>
              <a:prstGeom prst="arc">
                <a:avLst>
                  <a:gd name="adj1" fmla="val 16283109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flipV="1">
                <a:off x="6879762" y="5505752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09695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" grpId="0" animBg="1"/>
      <p:bldP spid="27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Congruent</a:t>
            </a:r>
            <a:r>
              <a:rPr lang="en-US" sz="2800" dirty="0" smtClean="0"/>
              <a:t> Triangles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428220"/>
            <a:ext cx="43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Corresponding </a:t>
            </a:r>
            <a:r>
              <a:rPr lang="en-US" dirty="0"/>
              <a:t>S</a:t>
            </a:r>
            <a:r>
              <a:rPr lang="en-US" dirty="0" smtClean="0"/>
              <a:t>ides Equal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354019" y="2889885"/>
            <a:ext cx="4595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Corresponding Angles Equal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05126" y="4993802"/>
            <a:ext cx="65613" cy="73325"/>
            <a:chOff x="2205126" y="4993802"/>
            <a:chExt cx="65613" cy="73325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2237401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270739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205126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3892884" y="4905630"/>
            <a:ext cx="187374" cy="139502"/>
            <a:chOff x="6756080" y="5458256"/>
            <a:chExt cx="187374" cy="139502"/>
          </a:xfrm>
        </p:grpSpPr>
        <p:sp>
          <p:nvSpPr>
            <p:cNvPr id="42" name="Arc 41"/>
            <p:cNvSpPr/>
            <p:nvPr/>
          </p:nvSpPr>
          <p:spPr bwMode="auto">
            <a:xfrm rot="1785821">
              <a:off x="6756080" y="5458256"/>
              <a:ext cx="163534" cy="139502"/>
            </a:xfrm>
            <a:prstGeom prst="arc">
              <a:avLst>
                <a:gd name="adj1" fmla="val 16283109"/>
                <a:gd name="adj2" fmla="val 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V="1">
              <a:off x="6879762" y="5505752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Isosceles Triangle 34"/>
          <p:cNvSpPr/>
          <p:nvPr/>
        </p:nvSpPr>
        <p:spPr bwMode="auto">
          <a:xfrm>
            <a:off x="3822969" y="4083858"/>
            <a:ext cx="2172220" cy="94311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002392" y="4983333"/>
            <a:ext cx="65613" cy="73325"/>
            <a:chOff x="2205126" y="4993802"/>
            <a:chExt cx="65613" cy="73325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2237401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2270739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2205126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654982" y="4535707"/>
            <a:ext cx="100499" cy="83792"/>
            <a:chOff x="2952264" y="4556685"/>
            <a:chExt cx="100499" cy="83792"/>
          </a:xfrm>
        </p:grpSpPr>
        <p:cxnSp>
          <p:nvCxnSpPr>
            <p:cNvPr id="62" name="Straight Connector 61"/>
            <p:cNvCxnSpPr/>
            <p:nvPr/>
          </p:nvCxnSpPr>
          <p:spPr bwMode="auto">
            <a:xfrm flipV="1">
              <a:off x="2952264" y="4556685"/>
              <a:ext cx="81449" cy="47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V="1">
              <a:off x="2971314" y="4593305"/>
              <a:ext cx="81449" cy="47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4" name="Straight Connector 63"/>
          <p:cNvCxnSpPr/>
          <p:nvPr/>
        </p:nvCxnSpPr>
        <p:spPr bwMode="auto">
          <a:xfrm>
            <a:off x="4604363" y="4505006"/>
            <a:ext cx="40442" cy="637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1" name="Group 70"/>
          <p:cNvGrpSpPr/>
          <p:nvPr/>
        </p:nvGrpSpPr>
        <p:grpSpPr>
          <a:xfrm>
            <a:off x="5303236" y="4031312"/>
            <a:ext cx="163534" cy="175552"/>
            <a:chOff x="5303236" y="4005118"/>
            <a:chExt cx="163534" cy="175552"/>
          </a:xfrm>
        </p:grpSpPr>
        <p:sp>
          <p:nvSpPr>
            <p:cNvPr id="51" name="Arc 50"/>
            <p:cNvSpPr/>
            <p:nvPr/>
          </p:nvSpPr>
          <p:spPr bwMode="auto">
            <a:xfrm rot="9023754">
              <a:off x="5303236" y="4005118"/>
              <a:ext cx="163534" cy="139502"/>
            </a:xfrm>
            <a:prstGeom prst="arc">
              <a:avLst>
                <a:gd name="adj1" fmla="val 15789047"/>
                <a:gd name="adj2" fmla="val 728608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flipH="1">
              <a:off x="5335513" y="4110935"/>
              <a:ext cx="16228" cy="649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H="1">
              <a:off x="5362812" y="4115698"/>
              <a:ext cx="13911" cy="649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859215" y="4914038"/>
            <a:ext cx="152368" cy="166385"/>
            <a:chOff x="5837786" y="4871177"/>
            <a:chExt cx="152368" cy="166385"/>
          </a:xfrm>
        </p:grpSpPr>
        <p:grpSp>
          <p:nvGrpSpPr>
            <p:cNvPr id="29" name="Group 28"/>
            <p:cNvGrpSpPr/>
            <p:nvPr/>
          </p:nvGrpSpPr>
          <p:grpSpPr>
            <a:xfrm>
              <a:off x="5837786" y="4871177"/>
              <a:ext cx="152368" cy="166385"/>
              <a:chOff x="5837786" y="4871177"/>
              <a:chExt cx="152368" cy="166385"/>
            </a:xfrm>
          </p:grpSpPr>
          <p:sp>
            <p:nvSpPr>
              <p:cNvPr id="48" name="Arc 47"/>
              <p:cNvSpPr/>
              <p:nvPr/>
            </p:nvSpPr>
            <p:spPr bwMode="auto">
              <a:xfrm rot="15361498">
                <a:off x="5838636" y="4886044"/>
                <a:ext cx="163534" cy="139502"/>
              </a:xfrm>
              <a:prstGeom prst="arc">
                <a:avLst>
                  <a:gd name="adj1" fmla="val 16425653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 bwMode="auto">
              <a:xfrm rot="14016335" flipV="1">
                <a:off x="5835835" y="4891895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rot="14016335" flipV="1">
                <a:off x="5817068" y="4925000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9" name="Straight Connector 68"/>
            <p:cNvCxnSpPr/>
            <p:nvPr/>
          </p:nvCxnSpPr>
          <p:spPr bwMode="auto">
            <a:xfrm rot="14016335" flipV="1">
              <a:off x="5824210" y="4906757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9" name="Straight Connector 8"/>
          <p:cNvCxnSpPr/>
          <p:nvPr/>
        </p:nvCxnSpPr>
        <p:spPr bwMode="auto">
          <a:xfrm>
            <a:off x="1904026" y="4510669"/>
            <a:ext cx="40442" cy="637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Isosceles Triangle 33"/>
          <p:cNvSpPr/>
          <p:nvPr/>
        </p:nvSpPr>
        <p:spPr bwMode="auto">
          <a:xfrm>
            <a:off x="1112847" y="4085126"/>
            <a:ext cx="2172220" cy="94311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52264" y="4556685"/>
            <a:ext cx="100499" cy="83792"/>
            <a:chOff x="2952264" y="4556685"/>
            <a:chExt cx="100499" cy="83792"/>
          </a:xfrm>
        </p:grpSpPr>
        <p:cxnSp>
          <p:nvCxnSpPr>
            <p:cNvPr id="28" name="Straight Connector 27"/>
            <p:cNvCxnSpPr/>
            <p:nvPr/>
          </p:nvCxnSpPr>
          <p:spPr bwMode="auto">
            <a:xfrm flipV="1">
              <a:off x="2952264" y="4556685"/>
              <a:ext cx="81449" cy="47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2971314" y="4593305"/>
              <a:ext cx="81449" cy="47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1193415" y="4912122"/>
            <a:ext cx="187374" cy="139502"/>
            <a:chOff x="6756080" y="5458256"/>
            <a:chExt cx="187374" cy="139502"/>
          </a:xfrm>
        </p:grpSpPr>
        <p:sp>
          <p:nvSpPr>
            <p:cNvPr id="66" name="Arc 65"/>
            <p:cNvSpPr/>
            <p:nvPr/>
          </p:nvSpPr>
          <p:spPr bwMode="auto">
            <a:xfrm rot="1785821">
              <a:off x="6756080" y="5458256"/>
              <a:ext cx="163534" cy="139502"/>
            </a:xfrm>
            <a:prstGeom prst="arc">
              <a:avLst>
                <a:gd name="adj1" fmla="val 16283109"/>
                <a:gd name="adj2" fmla="val 0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V="1">
              <a:off x="6879762" y="5505752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6" name="Group 75"/>
          <p:cNvGrpSpPr/>
          <p:nvPr/>
        </p:nvGrpSpPr>
        <p:grpSpPr>
          <a:xfrm>
            <a:off x="2593912" y="4045922"/>
            <a:ext cx="163534" cy="175552"/>
            <a:chOff x="5303236" y="4005118"/>
            <a:chExt cx="163534" cy="175552"/>
          </a:xfrm>
        </p:grpSpPr>
        <p:sp>
          <p:nvSpPr>
            <p:cNvPr id="77" name="Arc 76"/>
            <p:cNvSpPr/>
            <p:nvPr/>
          </p:nvSpPr>
          <p:spPr bwMode="auto">
            <a:xfrm rot="9023754">
              <a:off x="5303236" y="4005118"/>
              <a:ext cx="163534" cy="139502"/>
            </a:xfrm>
            <a:prstGeom prst="arc">
              <a:avLst>
                <a:gd name="adj1" fmla="val 15789047"/>
                <a:gd name="adj2" fmla="val 728608"/>
              </a:avLst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flipH="1">
              <a:off x="5335513" y="4110935"/>
              <a:ext cx="16228" cy="649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flipH="1">
              <a:off x="5362812" y="4115698"/>
              <a:ext cx="13911" cy="649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79"/>
          <p:cNvGrpSpPr/>
          <p:nvPr/>
        </p:nvGrpSpPr>
        <p:grpSpPr>
          <a:xfrm>
            <a:off x="3147309" y="4924119"/>
            <a:ext cx="152368" cy="166385"/>
            <a:chOff x="5837786" y="4871177"/>
            <a:chExt cx="152368" cy="166385"/>
          </a:xfrm>
        </p:grpSpPr>
        <p:grpSp>
          <p:nvGrpSpPr>
            <p:cNvPr id="81" name="Group 80"/>
            <p:cNvGrpSpPr/>
            <p:nvPr/>
          </p:nvGrpSpPr>
          <p:grpSpPr>
            <a:xfrm>
              <a:off x="5837786" y="4871177"/>
              <a:ext cx="152368" cy="166385"/>
              <a:chOff x="5837786" y="4871177"/>
              <a:chExt cx="152368" cy="166385"/>
            </a:xfrm>
          </p:grpSpPr>
          <p:sp>
            <p:nvSpPr>
              <p:cNvPr id="83" name="Arc 82"/>
              <p:cNvSpPr/>
              <p:nvPr/>
            </p:nvSpPr>
            <p:spPr bwMode="auto">
              <a:xfrm rot="15361498">
                <a:off x="5838636" y="4886044"/>
                <a:ext cx="163534" cy="139502"/>
              </a:xfrm>
              <a:prstGeom prst="arc">
                <a:avLst>
                  <a:gd name="adj1" fmla="val 16425653"/>
                  <a:gd name="adj2" fmla="val 0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97" charset="0"/>
                  <a:ea typeface="ＭＳ Ｐゴシック" pitchFamily="-97" charset="-128"/>
                  <a:cs typeface="ＭＳ Ｐゴシック" pitchFamily="-97" charset="-128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14016335" flipV="1">
                <a:off x="5835835" y="4891895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14016335" flipV="1">
                <a:off x="5817068" y="4925000"/>
                <a:ext cx="63692" cy="22256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82" name="Straight Connector 81"/>
            <p:cNvCxnSpPr/>
            <p:nvPr/>
          </p:nvCxnSpPr>
          <p:spPr bwMode="auto">
            <a:xfrm rot="14016335" flipV="1">
              <a:off x="5824210" y="4906757"/>
              <a:ext cx="63692" cy="2225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835869" y="485374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24903" y="48719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26268" y="377574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08993" y="379104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50323" y="487426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915679" y="488050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89097" y="1966202"/>
                <a:ext cx="17018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≌</m:t>
                    </m:r>
                  </m:oMath>
                </a14:m>
                <a:r>
                  <a:rPr lang="en-US" sz="2000" dirty="0" smtClean="0">
                    <a:latin typeface="Cambria Math"/>
                    <a:ea typeface="Cambria Math"/>
                  </a:rPr>
                  <a:t>∆DEF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097" y="1966202"/>
                <a:ext cx="1701876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692" r="-3226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612473" y="5480961"/>
                <a:ext cx="1249316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𝐸𝐹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73" y="5480961"/>
                <a:ext cx="1249316" cy="4008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1607206" y="5822866"/>
                <a:ext cx="1260538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𝐷𝐹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06" y="5822866"/>
                <a:ext cx="1260538" cy="4008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𝐸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𝐹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612473" y="5143567"/>
                <a:ext cx="1275349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𝐷𝐸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73" y="5143567"/>
                <a:ext cx="1275349" cy="4008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0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/>
      <p:bldP spid="2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9753" y="1143000"/>
            <a:ext cx="22110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905000"/>
            <a:ext cx="6731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Congruent</a:t>
            </a:r>
            <a:r>
              <a:rPr lang="en-US" sz="2800" dirty="0" smtClean="0"/>
              <a:t> Triangles – 3 Ways to Prove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4020" y="2428220"/>
            <a:ext cx="43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SSS: Side – Side – Side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904026" y="4510669"/>
            <a:ext cx="40442" cy="6371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750799" y="2877001"/>
            <a:ext cx="5871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/>
              <a:t>All Three Pairs of Corresponding Sides Are Equal</a:t>
            </a:r>
            <a:endParaRPr lang="en-US" dirty="0"/>
          </a:p>
        </p:txBody>
      </p:sp>
      <p:sp>
        <p:nvSpPr>
          <p:cNvPr id="34" name="Isosceles Triangle 33"/>
          <p:cNvSpPr/>
          <p:nvPr/>
        </p:nvSpPr>
        <p:spPr bwMode="auto">
          <a:xfrm>
            <a:off x="1112847" y="4085126"/>
            <a:ext cx="2172220" cy="943118"/>
          </a:xfrm>
          <a:prstGeom prst="triangle">
            <a:avLst>
              <a:gd name="adj" fmla="val 71778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52264" y="4556685"/>
            <a:ext cx="100499" cy="83792"/>
            <a:chOff x="2952264" y="4556685"/>
            <a:chExt cx="100499" cy="83792"/>
          </a:xfrm>
        </p:grpSpPr>
        <p:cxnSp>
          <p:nvCxnSpPr>
            <p:cNvPr id="28" name="Straight Connector 27"/>
            <p:cNvCxnSpPr/>
            <p:nvPr/>
          </p:nvCxnSpPr>
          <p:spPr bwMode="auto">
            <a:xfrm flipV="1">
              <a:off x="2952264" y="4556685"/>
              <a:ext cx="81449" cy="47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2971314" y="4593305"/>
              <a:ext cx="81449" cy="47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2205126" y="4993802"/>
            <a:ext cx="65613" cy="73325"/>
            <a:chOff x="2205126" y="4993802"/>
            <a:chExt cx="65613" cy="73325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2237401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270739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205126" y="4993802"/>
              <a:ext cx="0" cy="733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3822969" y="4082004"/>
            <a:ext cx="2172220" cy="979780"/>
            <a:chOff x="3822969" y="4050684"/>
            <a:chExt cx="2172220" cy="97978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822969" y="4050684"/>
              <a:ext cx="2172220" cy="943118"/>
            </a:xfrm>
            <a:prstGeom prst="triangle">
              <a:avLst>
                <a:gd name="adj" fmla="val 71778"/>
              </a:avLst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97" charset="0"/>
                <a:ea typeface="ＭＳ Ｐゴシック" pitchFamily="-97" charset="-128"/>
                <a:cs typeface="ＭＳ Ｐゴシック" pitchFamily="-97" charset="-128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002392" y="4957139"/>
              <a:ext cx="65613" cy="73325"/>
              <a:chOff x="2205126" y="4993802"/>
              <a:chExt cx="65613" cy="73325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>
                <a:off x="2237401" y="4993802"/>
                <a:ext cx="0" cy="7332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2270739" y="4993802"/>
                <a:ext cx="0" cy="7332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2205126" y="4993802"/>
                <a:ext cx="0" cy="7332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1" name="Group 60"/>
            <p:cNvGrpSpPr/>
            <p:nvPr/>
          </p:nvGrpSpPr>
          <p:grpSpPr>
            <a:xfrm>
              <a:off x="5654982" y="4509513"/>
              <a:ext cx="100499" cy="83792"/>
              <a:chOff x="2952264" y="4556685"/>
              <a:chExt cx="100499" cy="83792"/>
            </a:xfrm>
          </p:grpSpPr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2952264" y="4556685"/>
                <a:ext cx="81449" cy="4717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2971314" y="4593305"/>
                <a:ext cx="81449" cy="47172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64" name="Straight Connector 63"/>
            <p:cNvCxnSpPr/>
            <p:nvPr/>
          </p:nvCxnSpPr>
          <p:spPr bwMode="auto">
            <a:xfrm>
              <a:off x="4604363" y="4478812"/>
              <a:ext cx="40442" cy="637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Box 52"/>
          <p:cNvSpPr txBox="1"/>
          <p:nvPr/>
        </p:nvSpPr>
        <p:spPr>
          <a:xfrm>
            <a:off x="835869" y="4853745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A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24903" y="4871992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C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26268" y="377574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08993" y="3791040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B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50323" y="4874267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915679" y="4880508"/>
            <a:ext cx="365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F</a:t>
            </a:r>
            <a:endParaRPr lang="en-US" sz="1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1612473" y="5480961"/>
                <a:ext cx="1249316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𝐸𝐹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73" y="5480961"/>
                <a:ext cx="1249316" cy="4008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607206" y="5822866"/>
                <a:ext cx="1260538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𝐷𝐹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206" y="5822866"/>
                <a:ext cx="1260538" cy="4008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1612473" y="5143567"/>
                <a:ext cx="1275349" cy="400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≌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𝐷𝐸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73" y="5143567"/>
                <a:ext cx="1275349" cy="4008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596235" y="4195087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sp>
        <p:nvSpPr>
          <p:cNvPr id="91" name="TextBox 90"/>
          <p:cNvSpPr txBox="1"/>
          <p:nvPr/>
        </p:nvSpPr>
        <p:spPr>
          <a:xfrm>
            <a:off x="4352909" y="4195092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10</a:t>
            </a:r>
            <a:endParaRPr lang="en-US" sz="1800" dirty="0"/>
          </a:p>
        </p:txBody>
      </p:sp>
      <p:sp>
        <p:nvSpPr>
          <p:cNvPr id="92" name="TextBox 91"/>
          <p:cNvSpPr txBox="1"/>
          <p:nvPr/>
        </p:nvSpPr>
        <p:spPr>
          <a:xfrm>
            <a:off x="3012038" y="4271145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93" name="TextBox 92"/>
          <p:cNvSpPr txBox="1"/>
          <p:nvPr/>
        </p:nvSpPr>
        <p:spPr>
          <a:xfrm>
            <a:off x="5699200" y="4326003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endParaRPr lang="en-US" sz="1800" dirty="0"/>
          </a:p>
        </p:txBody>
      </p:sp>
      <p:sp>
        <p:nvSpPr>
          <p:cNvPr id="94" name="TextBox 93"/>
          <p:cNvSpPr txBox="1"/>
          <p:nvPr/>
        </p:nvSpPr>
        <p:spPr>
          <a:xfrm>
            <a:off x="2025776" y="4685364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12</a:t>
            </a:r>
            <a:endParaRPr lang="en-US" sz="1800" dirty="0"/>
          </a:p>
        </p:txBody>
      </p:sp>
      <p:sp>
        <p:nvSpPr>
          <p:cNvPr id="95" name="TextBox 94"/>
          <p:cNvSpPr txBox="1"/>
          <p:nvPr/>
        </p:nvSpPr>
        <p:spPr>
          <a:xfrm>
            <a:off x="4807066" y="4695544"/>
            <a:ext cx="47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12</a:t>
            </a:r>
            <a:endParaRPr lang="en-US" sz="1800" dirty="0"/>
          </a:p>
        </p:txBody>
      </p:sp>
      <p:sp>
        <p:nvSpPr>
          <p:cNvPr id="96" name="TextBox 95"/>
          <p:cNvSpPr txBox="1"/>
          <p:nvPr/>
        </p:nvSpPr>
        <p:spPr>
          <a:xfrm>
            <a:off x="7040649" y="3849613"/>
            <a:ext cx="10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GIVEN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7088355" y="4255293"/>
            <a:ext cx="10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THEN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6771389" y="4613884"/>
                <a:ext cx="170187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𝑨𝑩𝑪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≌</m:t>
                    </m:r>
                  </m:oMath>
                </a14:m>
                <a:r>
                  <a:rPr lang="en-US" sz="2000" b="1" dirty="0" smtClean="0">
                    <a:latin typeface="Cambria Math"/>
                    <a:ea typeface="Cambria Math"/>
                  </a:rPr>
                  <a:t>∆DEF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389" y="4613884"/>
                <a:ext cx="1701876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430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96" idx="1"/>
          </p:cNvCxnSpPr>
          <p:nvPr/>
        </p:nvCxnSpPr>
        <p:spPr bwMode="auto">
          <a:xfrm flipH="1">
            <a:off x="6480313" y="4034279"/>
            <a:ext cx="560336" cy="1608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𝑨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𝑫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17" y="5143567"/>
                <a:ext cx="1276503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𝑩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𝑬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98" y="5489617"/>
                <a:ext cx="1272143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𝑪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≌∠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𝑭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349" y="5830817"/>
                <a:ext cx="1257331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1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1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61BEC86-DEB6-45BD-AF6E-8AE6F718A479}">
  <ds:schemaRefs>
    <ds:schemaRef ds:uri="http://schemas.microsoft.com/sharepoint/v3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5835</TotalTime>
  <Words>481</Words>
  <Application>Microsoft Office PowerPoint</Application>
  <PresentationFormat>On-screen Show (4:3)</PresentationFormat>
  <Paragraphs>200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Cambria Math</vt:lpstr>
      <vt:lpstr>Wingdings</vt:lpstr>
      <vt:lpstr>FVTC_blue_WAF</vt:lpstr>
      <vt:lpstr>College Technical Math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Jeffery Frenkel</cp:lastModifiedBy>
  <cp:revision>729</cp:revision>
  <cp:lastPrinted>2009-03-09T19:30:18Z</cp:lastPrinted>
  <dcterms:created xsi:type="dcterms:W3CDTF">2009-04-30T13:56:20Z</dcterms:created>
  <dcterms:modified xsi:type="dcterms:W3CDTF">2017-04-17T13:51:24Z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</Properties>
</file>